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</p:grpSp>
      <p:sp>
        <p:nvSpPr>
          <p:cNvPr id="133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uk-UA" noProof="0" smtClean="0"/>
              <a:t>Зразок заголовка</a:t>
            </a:r>
          </a:p>
        </p:txBody>
      </p:sp>
      <p:sp>
        <p:nvSpPr>
          <p:cNvPr id="133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uk-UA" noProof="0" smtClean="0"/>
              <a:t>Зразок підзаголовка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6717A5-096B-42C0-8664-6B51DBD693AD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B81CA5-A30E-4A78-8D91-FA1107372F05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672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3C3BD-81A4-4DFB-890B-03793F0EF76F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0B5C8-6DEF-4F89-9D70-8D2316BB6FEF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945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71296-348D-46E2-916F-DBC73E193F1D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9F74B-BB97-4868-8B8B-6C592FEE36AF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93190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uk-UA" noProof="0" dirty="0" smtClean="0"/>
              <a:t>Клацніть піктограму, щоб додати зображення</a:t>
            </a:r>
            <a:endParaRPr lang="uk-UA" noProof="0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A4567-CC6A-40BD-A040-2E4EB09890CA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60446-1490-41C8-8414-0500CD895CFE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71925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4D0AE-9AE3-49EB-BCDD-46B9870758AF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A1560-CA46-4104-A50B-0F6B92AC49FC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604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127C3-3778-4D65-B0C6-271C75F25824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E8628-E979-44B0-8188-20DA222EDAB0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7130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46705-4C64-47FF-907A-548F6B555761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0DA84-2EE3-4EDF-91CD-ADF87FA2E4BE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520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54BB9-9547-4B41-9BFE-86AC54DD7DA4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79BAA-9FDE-41AC-A0E4-EEE2317EDD35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316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</p:grpSp>
      <p:sp>
        <p:nvSpPr>
          <p:cNvPr id="133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uk-UA" noProof="0" smtClean="0"/>
              <a:t>Зразок заголовка</a:t>
            </a:r>
          </a:p>
        </p:txBody>
      </p:sp>
      <p:sp>
        <p:nvSpPr>
          <p:cNvPr id="133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uk-UA" noProof="0" smtClean="0"/>
              <a:t>Зразок підзаголовка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65F708-B23E-4E2A-B028-6BC277DD24A6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E52537-F399-4563-B75A-978B78A34AA5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283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C61F9-8E1A-4C36-8CDB-2F162A0DBB23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3CB0E-AE5C-4800-86A7-489CE0898EEB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095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9EC75-5B2B-400E-9E29-87191C94595B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A4F3B-23AD-4045-B17E-208865DA2413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636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6C0AC-46FF-4ECB-8AB3-7C8FD81B0EFF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EE19C-EDBC-411C-9404-C6AF3C5B349C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1853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9F097-282A-478F-A18A-8399FDBFE476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FC20C-E205-4C9A-B6BA-CF56BE69E9FD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6129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0C47-D549-4A56-9B15-7445FCF905CD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5A91E-5E9E-44DB-BCA0-424F913CAD68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996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0000"/>
                </a:solidFill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F17AAC74-F60C-4B9A-B454-D7A1C98086A4}" type="slidenum">
              <a:rPr lang="uk-UA"/>
              <a:pPr>
                <a:defRPr/>
              </a:pPr>
              <a:t>‹№›</a:t>
            </a:fld>
            <a:endParaRPr lang="uk-UA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uk-UA">
                <a:solidFill>
                  <a:srgbClr val="663300"/>
                </a:solidFill>
                <a:cs typeface="Arial" charset="0"/>
              </a:endParaRPr>
            </a:p>
          </p:txBody>
        </p:sp>
        <p:sp>
          <p:nvSpPr>
            <p:cNvPr id="10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uk-UA">
                <a:solidFill>
                  <a:srgbClr val="663300"/>
                </a:solidFill>
                <a:cs typeface="Arial" charset="0"/>
              </a:endParaRPr>
            </a:p>
          </p:txBody>
        </p:sp>
        <p:sp>
          <p:nvSpPr>
            <p:cNvPr id="10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uk-UA">
                <a:solidFill>
                  <a:srgbClr val="CC6600"/>
                </a:solidFill>
                <a:cs typeface="Arial" charset="0"/>
              </a:endParaRPr>
            </a:p>
          </p:txBody>
        </p:sp>
        <p:sp>
          <p:nvSpPr>
            <p:cNvPr id="10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uk-UA">
                <a:solidFill>
                  <a:srgbClr val="663300"/>
                </a:solidFill>
                <a:cs typeface="Arial" charset="0"/>
              </a:endParaRPr>
            </a:p>
          </p:txBody>
        </p:sp>
        <p:sp>
          <p:nvSpPr>
            <p:cNvPr id="10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uk-UA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uk-UA">
                <a:solidFill>
                  <a:srgbClr val="CC6600"/>
                </a:solidFill>
                <a:cs typeface="Arial" charset="0"/>
              </a:endParaRPr>
            </a:p>
          </p:txBody>
        </p:sp>
        <p:sp>
          <p:nvSpPr>
            <p:cNvPr id="10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uk-UA">
                <a:solidFill>
                  <a:srgbClr val="CC6600"/>
                </a:solidFill>
                <a:cs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</a:p>
        </p:txBody>
      </p:sp>
      <p:sp>
        <p:nvSpPr>
          <p:cNvPr id="123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7BFF69-EBF2-42B2-971B-35AF03E06F9B}" type="datetimeFigureOut">
              <a:rPr lang="uk-UA"/>
              <a:pPr>
                <a:defRPr/>
              </a:pPr>
              <a:t>08.07.2013</a:t>
            </a:fld>
            <a:endParaRPr lang="uk-UA" dirty="0"/>
          </a:p>
        </p:txBody>
      </p:sp>
      <p:pic>
        <p:nvPicPr>
          <p:cNvPr id="1032" name="Picture 17" descr="ladibird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5" y="0"/>
            <a:ext cx="6953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74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nataliya.andrusevych@rac.org.u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/>
              <a:t>Прогресс в реализации экологических приоритетов отношений между Украиной и ЕС </a:t>
            </a:r>
            <a:endParaRPr lang="uk-UA" sz="3600" dirty="0" smtClean="0"/>
          </a:p>
        </p:txBody>
      </p:sp>
      <p:sp>
        <p:nvSpPr>
          <p:cNvPr id="4099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400" i="1" dirty="0" smtClean="0">
                <a:solidFill>
                  <a:srgbClr val="C00000"/>
                </a:solidFill>
              </a:rPr>
              <a:t>Кишинев, 9 июля 2013 г.</a:t>
            </a:r>
            <a:endParaRPr lang="uk-UA" sz="2400" i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5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Краткая информация об оценке</a:t>
            </a:r>
            <a:endParaRPr lang="uk-UA" dirty="0" smtClean="0">
              <a:solidFill>
                <a:schemeClr val="bg2"/>
              </a:solidFill>
            </a:endParaRPr>
          </a:p>
        </p:txBody>
      </p:sp>
      <p:sp>
        <p:nvSpPr>
          <p:cNvPr id="6147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11259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endParaRPr lang="ru-RU" sz="2800" dirty="0" smtClean="0"/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Подготовлена экспертами гражданского общества за 2012 год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Проект поддержан Международным фондом «Возрождение»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Проект реализовывался в рамках РГ3 Украинской национальной платформы Форума гражданского общества Восточного партнерства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7570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Что мы оценивали?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endParaRPr lang="uk-UA" dirty="0" smtClean="0">
              <a:solidFill>
                <a:schemeClr val="bg2"/>
              </a:solidFill>
            </a:endParaRPr>
          </a:p>
        </p:txBody>
      </p:sp>
      <p:sp>
        <p:nvSpPr>
          <p:cNvPr id="6147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9688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Экологические приоритеты Повестки дня ассоциации Украина-ЕС за 2011-2012 гг. </a:t>
            </a:r>
            <a:r>
              <a:rPr lang="en-US" sz="2800" dirty="0" smtClean="0"/>
              <a:t>(</a:t>
            </a:r>
            <a:r>
              <a:rPr lang="en-US" sz="2800" dirty="0" smtClean="0"/>
              <a:t>16 </a:t>
            </a:r>
            <a:r>
              <a:rPr lang="ru-RU" sz="2800" dirty="0" smtClean="0"/>
              <a:t>вопросов</a:t>
            </a:r>
            <a:r>
              <a:rPr lang="en-US" sz="2800" dirty="0" smtClean="0"/>
              <a:t>– </a:t>
            </a:r>
            <a:r>
              <a:rPr lang="ru-RU" sz="2800" dirty="0" smtClean="0"/>
              <a:t>Стратегия</a:t>
            </a:r>
            <a:r>
              <a:rPr lang="en-US" sz="2800" dirty="0" smtClean="0"/>
              <a:t>, </a:t>
            </a:r>
            <a:r>
              <a:rPr lang="ru-RU" sz="2800" dirty="0" smtClean="0"/>
              <a:t>законодательство</a:t>
            </a:r>
            <a:r>
              <a:rPr lang="en-US" sz="2800" dirty="0" smtClean="0"/>
              <a:t>, </a:t>
            </a:r>
            <a:r>
              <a:rPr lang="en-US" sz="2800" dirty="0" smtClean="0"/>
              <a:t>15 </a:t>
            </a:r>
            <a:r>
              <a:rPr lang="ru-RU" sz="2800" dirty="0" smtClean="0"/>
              <a:t>конвенций</a:t>
            </a:r>
            <a:r>
              <a:rPr lang="en-US" sz="2800" dirty="0" smtClean="0"/>
              <a:t>, </a:t>
            </a:r>
            <a:r>
              <a:rPr lang="ru-RU" sz="2800" dirty="0" smtClean="0"/>
              <a:t>Рабочая группа по изменению климата между Украиной и ЕС)</a:t>
            </a:r>
          </a:p>
          <a:p>
            <a:pPr marL="0" indent="0">
              <a:buNone/>
            </a:pPr>
            <a:endParaRPr lang="ru-RU" sz="2800" dirty="0" smtClean="0"/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Дорожная карта Восточного партнерства (двусторонне и многостороннее измерение) </a:t>
            </a: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val="84887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Как мы оценивали</a:t>
            </a:r>
            <a:r>
              <a:rPr lang="uk-UA" dirty="0" smtClean="0">
                <a:solidFill>
                  <a:schemeClr val="bg2"/>
                </a:solidFill>
              </a:rPr>
              <a:t>?</a:t>
            </a:r>
            <a:endParaRPr lang="uk-UA" dirty="0" smtClean="0">
              <a:solidFill>
                <a:schemeClr val="bg2"/>
              </a:solidFill>
            </a:endParaRPr>
          </a:p>
        </p:txBody>
      </p:sp>
      <p:sp>
        <p:nvSpPr>
          <p:cNvPr id="9219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82441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3000" dirty="0" smtClean="0"/>
              <a:t>Методология разработана </a:t>
            </a:r>
            <a:r>
              <a:rPr lang="en-US" sz="3000" dirty="0" smtClean="0"/>
              <a:t>Milieu </a:t>
            </a:r>
            <a:r>
              <a:rPr lang="en-US" sz="3000" dirty="0" smtClean="0"/>
              <a:t>Environmental Law and Policy, WWF-EPO, </a:t>
            </a:r>
            <a:r>
              <a:rPr lang="en-US" sz="3000" dirty="0" err="1" smtClean="0"/>
              <a:t>Hbf</a:t>
            </a:r>
            <a:endParaRPr lang="uk-UA" sz="2000" dirty="0" smtClean="0"/>
          </a:p>
          <a:p>
            <a:pPr>
              <a:buFont typeface="Wingdings" pitchFamily="2" charset="2"/>
              <a:buChar char="q"/>
            </a:pPr>
            <a:r>
              <a:rPr lang="ru-RU" sz="3000" dirty="0" smtClean="0"/>
              <a:t>Таблицы с индикаторами, включая выводы и рекомендации (оценки от «3» до «0») </a:t>
            </a:r>
          </a:p>
          <a:p>
            <a:pPr>
              <a:buFont typeface="Wingdings" pitchFamily="2" charset="2"/>
              <a:buChar char="q"/>
            </a:pPr>
            <a:r>
              <a:rPr lang="ru-RU" sz="3000" dirty="0" smtClean="0"/>
              <a:t>Прогресс в </a:t>
            </a:r>
            <a:r>
              <a:rPr lang="en-US" sz="3000" dirty="0" smtClean="0"/>
              <a:t>%</a:t>
            </a:r>
            <a:endParaRPr lang="en-US" sz="3000" dirty="0" smtClean="0"/>
          </a:p>
          <a:p>
            <a:endParaRPr lang="uk-UA" sz="2800" dirty="0" smtClean="0"/>
          </a:p>
          <a:p>
            <a:pPr marL="0" indent="0">
              <a:buNone/>
            </a:pPr>
            <a:endParaRPr lang="uk-UA" sz="3000" dirty="0" smtClean="0"/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9376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27584"/>
          </a:xfrm>
        </p:spPr>
        <p:txBody>
          <a:bodyPr/>
          <a:lstStyle/>
          <a:p>
            <a:r>
              <a:rPr lang="ru-RU" sz="3600" dirty="0" smtClean="0">
                <a:solidFill>
                  <a:srgbClr val="C00000"/>
                </a:solidFill>
              </a:rPr>
              <a:t>Прогресс в </a:t>
            </a:r>
            <a:r>
              <a:rPr lang="en-US" sz="3600" dirty="0" smtClean="0">
                <a:solidFill>
                  <a:srgbClr val="C00000"/>
                </a:solidFill>
              </a:rPr>
              <a:t>% </a:t>
            </a:r>
            <a:r>
              <a:rPr lang="uk-UA" sz="3600" dirty="0" smtClean="0">
                <a:solidFill>
                  <a:srgbClr val="C00000"/>
                </a:solidFill>
              </a:rPr>
              <a:t>(1)</a:t>
            </a:r>
          </a:p>
        </p:txBody>
      </p:sp>
      <p:graphicFrame>
        <p:nvGraphicFramePr>
          <p:cNvPr id="2" name="Місце для вмісту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823653"/>
              </p:ext>
            </p:extLst>
          </p:nvPr>
        </p:nvGraphicFramePr>
        <p:xfrm>
          <a:off x="539552" y="3789040"/>
          <a:ext cx="82296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6968"/>
                <a:gridCol w="2602632"/>
              </a:tblGrid>
              <a:tr h="835624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Приоритеты</a:t>
                      </a:r>
                      <a:r>
                        <a:rPr lang="ru-RU" baseline="0" dirty="0" smtClean="0"/>
                        <a:t> Дорожной карты Восточного партнерства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 достигнутого прогресса </a:t>
                      </a:r>
                      <a:r>
                        <a:rPr lang="uk-UA" baseline="0" dirty="0" smtClean="0"/>
                        <a:t>(%)</a:t>
                      </a:r>
                      <a:endParaRPr lang="uk-UA" dirty="0"/>
                    </a:p>
                  </a:txBody>
                  <a:tcPr/>
                </a:tc>
              </a:tr>
              <a:tr h="484132">
                <a:tc>
                  <a:txBody>
                    <a:bodyPr/>
                    <a:lstStyle/>
                    <a:p>
                      <a:r>
                        <a:rPr lang="ru-RU" dirty="0" smtClean="0"/>
                        <a:t>Адаптация экологического законодательства Украины к экологическому законодательству</a:t>
                      </a:r>
                      <a:r>
                        <a:rPr lang="ru-RU" baseline="0" dirty="0" smtClean="0"/>
                        <a:t> ЕС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84%</a:t>
                      </a:r>
                      <a:endParaRPr lang="uk-UA" dirty="0"/>
                    </a:p>
                  </a:txBody>
                  <a:tcPr/>
                </a:tc>
              </a:tr>
              <a:tr h="484132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Многосторонне измерение Дорожной карты Восточного партнерства (окружающая среда)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74%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192464"/>
              </p:ext>
            </p:extLst>
          </p:nvPr>
        </p:nvGraphicFramePr>
        <p:xfrm>
          <a:off x="611560" y="1484784"/>
          <a:ext cx="8064896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2592288"/>
              </a:tblGrid>
              <a:tr h="264634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документа</a:t>
                      </a:r>
                      <a:endParaRPr lang="uk-UA" baseline="0" dirty="0" smtClean="0"/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 достигнутого</a:t>
                      </a:r>
                      <a:r>
                        <a:rPr lang="ru-RU" baseline="0" dirty="0" smtClean="0"/>
                        <a:t> прогресса </a:t>
                      </a:r>
                      <a:r>
                        <a:rPr lang="uk-UA" baseline="0" dirty="0" smtClean="0"/>
                        <a:t>(%)</a:t>
                      </a:r>
                      <a:endParaRPr lang="uk-UA" baseline="0" dirty="0" smtClean="0"/>
                    </a:p>
                    <a:p>
                      <a:endParaRPr lang="uk-UA" dirty="0"/>
                    </a:p>
                  </a:txBody>
                  <a:tcPr/>
                </a:tc>
              </a:tr>
              <a:tr h="261008">
                <a:tc>
                  <a:txBody>
                    <a:bodyPr/>
                    <a:lstStyle/>
                    <a:p>
                      <a:r>
                        <a:rPr lang="ru-RU" dirty="0" smtClean="0"/>
                        <a:t>Повестка дня ассоциации</a:t>
                      </a:r>
                      <a:r>
                        <a:rPr lang="ru-RU" baseline="0" dirty="0" smtClean="0"/>
                        <a:t> Украина-ЕС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</a:t>
                      </a:r>
                      <a:r>
                        <a:rPr lang="en-US" dirty="0" smtClean="0"/>
                        <a:t>.</a:t>
                      </a:r>
                      <a:r>
                        <a:rPr lang="uk-UA" dirty="0" smtClean="0"/>
                        <a:t>7%</a:t>
                      </a:r>
                      <a:endParaRPr lang="uk-UA" dirty="0"/>
                    </a:p>
                  </a:txBody>
                  <a:tcPr/>
                </a:tc>
              </a:tr>
              <a:tr h="264634">
                <a:tc>
                  <a:txBody>
                    <a:bodyPr/>
                    <a:lstStyle/>
                    <a:p>
                      <a:r>
                        <a:rPr lang="ru-RU" dirty="0" smtClean="0"/>
                        <a:t>Дорожная карта Восточного</a:t>
                      </a:r>
                      <a:r>
                        <a:rPr lang="ru-RU" baseline="0" dirty="0" smtClean="0"/>
                        <a:t> партнерства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79%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61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C00000"/>
                </a:solidFill>
              </a:rPr>
              <a:t>Прогресс в </a:t>
            </a:r>
            <a:r>
              <a:rPr lang="en-US" sz="3600" dirty="0" smtClean="0">
                <a:solidFill>
                  <a:srgbClr val="C00000"/>
                </a:solidFill>
              </a:rPr>
              <a:t>% </a:t>
            </a:r>
            <a:r>
              <a:rPr lang="uk-UA" sz="3600" dirty="0" smtClean="0">
                <a:solidFill>
                  <a:srgbClr val="C00000"/>
                </a:solidFill>
              </a:rPr>
              <a:t>(2)</a:t>
            </a:r>
            <a:endParaRPr lang="uk-UA" sz="3600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696141"/>
              </p:ext>
            </p:extLst>
          </p:nvPr>
        </p:nvGraphicFramePr>
        <p:xfrm>
          <a:off x="457200" y="1340768"/>
          <a:ext cx="8229600" cy="5765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0904"/>
                <a:gridCol w="3178696"/>
              </a:tblGrid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Приоритет Повестки дня ассоциации</a:t>
                      </a:r>
                      <a:r>
                        <a:rPr lang="ru-RU" baseline="0" dirty="0" smtClean="0"/>
                        <a:t> Украина-ЕС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 достигнутого</a:t>
                      </a:r>
                      <a:r>
                        <a:rPr lang="ru-RU" baseline="0" dirty="0" smtClean="0"/>
                        <a:t> прогресса </a:t>
                      </a:r>
                      <a:r>
                        <a:rPr lang="uk-UA" baseline="0" dirty="0" smtClean="0"/>
                        <a:t>(%)</a:t>
                      </a:r>
                      <a:endParaRPr lang="uk-UA" dirty="0"/>
                    </a:p>
                  </a:txBody>
                  <a:tcPr/>
                </a:tc>
              </a:tr>
              <a:tr h="675459">
                <a:tc>
                  <a:txBody>
                    <a:bodyPr/>
                    <a:lstStyle/>
                    <a:p>
                      <a:r>
                        <a:rPr lang="ru-RU" dirty="0" smtClean="0"/>
                        <a:t>Имплементация Стратегии</a:t>
                      </a:r>
                      <a:r>
                        <a:rPr lang="ru-RU" baseline="0" dirty="0" smtClean="0"/>
                        <a:t> и Национального плана действий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36%</a:t>
                      </a:r>
                      <a:endParaRPr lang="uk-UA" dirty="0"/>
                    </a:p>
                  </a:txBody>
                  <a:tcPr/>
                </a:tc>
              </a:tr>
              <a:tr h="1040664"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 и имплементация</a:t>
                      </a:r>
                      <a:r>
                        <a:rPr lang="ru-RU" baseline="0" dirty="0" smtClean="0"/>
                        <a:t> законодательства, планов, программ</a:t>
                      </a:r>
                      <a:r>
                        <a:rPr lang="en-US" dirty="0" smtClean="0"/>
                        <a:t> (</a:t>
                      </a:r>
                      <a:r>
                        <a:rPr lang="ru-RU" dirty="0" smtClean="0"/>
                        <a:t>доступ к информации, участие общественности,</a:t>
                      </a:r>
                      <a:r>
                        <a:rPr lang="ru-RU" baseline="0" dirty="0" smtClean="0"/>
                        <a:t> ОВОС, СЭО)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44%</a:t>
                      </a:r>
                      <a:endParaRPr lang="uk-UA" dirty="0"/>
                    </a:p>
                  </a:txBody>
                  <a:tcPr/>
                </a:tc>
              </a:tr>
              <a:tr h="1040664"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 национальных </a:t>
                      </a:r>
                      <a:r>
                        <a:rPr lang="ru-RU" dirty="0" err="1" smtClean="0"/>
                        <a:t>имплементационных</a:t>
                      </a:r>
                      <a:r>
                        <a:rPr lang="ru-RU" baseline="0" dirty="0" smtClean="0"/>
                        <a:t> механизмов в соответствии с международными экологическими соглашениями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52% </a:t>
                      </a:r>
                      <a:r>
                        <a:rPr lang="uk-UA" dirty="0" smtClean="0"/>
                        <a:t>(</a:t>
                      </a:r>
                      <a:r>
                        <a:rPr lang="ru-RU" dirty="0" smtClean="0"/>
                        <a:t>средний показатель</a:t>
                      </a:r>
                      <a:r>
                        <a:rPr lang="ru-RU" baseline="0" dirty="0" smtClean="0"/>
                        <a:t> для всех конвенций</a:t>
                      </a:r>
                      <a:r>
                        <a:rPr lang="en-US" baseline="0" dirty="0" smtClean="0"/>
                        <a:t>)</a:t>
                      </a:r>
                      <a:endParaRPr lang="uk-UA" dirty="0"/>
                    </a:p>
                  </a:txBody>
                  <a:tcPr/>
                </a:tc>
              </a:tr>
              <a:tr h="728464">
                <a:tc>
                  <a:txBody>
                    <a:bodyPr/>
                    <a:lstStyle/>
                    <a:p>
                      <a:r>
                        <a:rPr lang="ru-RU" dirty="0" smtClean="0"/>
                        <a:t>Имплементация Киотского</a:t>
                      </a:r>
                      <a:r>
                        <a:rPr lang="ru-RU" baseline="0" dirty="0" smtClean="0"/>
                        <a:t> протокола через диалог в рамках Совместной группы Украина-ЕС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21%</a:t>
                      </a:r>
                      <a:endParaRPr lang="uk-UA" dirty="0"/>
                    </a:p>
                  </a:txBody>
                  <a:tcPr/>
                </a:tc>
              </a:tr>
              <a:tr h="728464">
                <a:tc>
                  <a:txBody>
                    <a:bodyPr/>
                    <a:lstStyle/>
                    <a:p>
                      <a:r>
                        <a:rPr lang="ru-RU" dirty="0" smtClean="0"/>
                        <a:t>Бухарестская конвенция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68%</a:t>
                      </a:r>
                      <a:endParaRPr lang="uk-UA" dirty="0"/>
                    </a:p>
                  </a:txBody>
                  <a:tcPr/>
                </a:tc>
              </a:tr>
              <a:tr h="422047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Основные выводы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92488"/>
          </a:xfrm>
        </p:spPr>
        <p:txBody>
          <a:bodyPr/>
          <a:lstStyle/>
          <a:p>
            <a:r>
              <a:rPr lang="ru-RU" sz="2800" dirty="0" smtClean="0"/>
              <a:t>Окружающая среда не является политическим приоритетом</a:t>
            </a:r>
            <a:endParaRPr lang="en-US" sz="2800" dirty="0" smtClean="0"/>
          </a:p>
          <a:p>
            <a:r>
              <a:rPr lang="ru-RU" sz="2800" dirty="0" smtClean="0"/>
              <a:t>Отсутствие комплексного подхода</a:t>
            </a:r>
            <a:endParaRPr lang="en-US" sz="2800" dirty="0" smtClean="0"/>
          </a:p>
          <a:p>
            <a:r>
              <a:rPr lang="ru-RU" sz="2800" dirty="0" smtClean="0"/>
              <a:t>Низкий уровень имплементации законодательства</a:t>
            </a:r>
            <a:r>
              <a:rPr lang="en-US" sz="2800" dirty="0" smtClean="0"/>
              <a:t>, </a:t>
            </a:r>
            <a:r>
              <a:rPr lang="ru-RU" sz="2800" dirty="0" smtClean="0"/>
              <a:t>планов</a:t>
            </a:r>
            <a:r>
              <a:rPr lang="en-US" sz="2800" dirty="0" smtClean="0"/>
              <a:t>, </a:t>
            </a:r>
            <a:r>
              <a:rPr lang="ru-RU" sz="2800" dirty="0" smtClean="0"/>
              <a:t>программ, международных соглашений</a:t>
            </a:r>
            <a:endParaRPr lang="en-US" sz="2800" dirty="0" smtClean="0"/>
          </a:p>
          <a:p>
            <a:r>
              <a:rPr lang="ru-RU" sz="2800" dirty="0" smtClean="0"/>
              <a:t>Слабый институционный подход</a:t>
            </a:r>
            <a:endParaRPr lang="en-US" sz="2800" dirty="0" smtClean="0"/>
          </a:p>
          <a:p>
            <a:r>
              <a:rPr lang="ru-RU" sz="2800" dirty="0" smtClean="0"/>
              <a:t>Необходимость нового законодательства</a:t>
            </a:r>
            <a:endParaRPr lang="en-US" sz="2800" dirty="0" smtClean="0"/>
          </a:p>
          <a:p>
            <a:r>
              <a:rPr lang="ru-RU" sz="2800" dirty="0" smtClean="0"/>
              <a:t>Усложненный доступ к информации</a:t>
            </a:r>
            <a:r>
              <a:rPr lang="en-US" sz="2800" dirty="0" smtClean="0"/>
              <a:t>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68233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Прогресс в краткосрочной перспективе</a:t>
            </a:r>
            <a:endParaRPr lang="uk-UA" dirty="0">
              <a:solidFill>
                <a:srgbClr val="C00000"/>
              </a:solidFill>
            </a:endParaRP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0987"/>
              </p:ext>
            </p:extLst>
          </p:nvPr>
        </p:nvGraphicFramePr>
        <p:xfrm>
          <a:off x="457200" y="1981200"/>
          <a:ext cx="8229600" cy="477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768"/>
                <a:gridCol w="2448272"/>
                <a:gridCol w="195456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Год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Экологические</a:t>
                      </a:r>
                      <a:r>
                        <a:rPr lang="ru-RU" baseline="0" dirty="0" smtClean="0"/>
                        <a:t> приоритеты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49.7%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40.8%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</a:t>
                      </a:r>
                      <a:r>
                        <a:rPr lang="ru-RU" baseline="0" dirty="0" smtClean="0"/>
                        <a:t> планов и программ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24.2%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Имплементация международных</a:t>
                      </a:r>
                      <a:r>
                        <a:rPr lang="ru-RU" baseline="0" dirty="0" smtClean="0"/>
                        <a:t> экологических соглашений</a:t>
                      </a:r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Такой же уровень, проблемы с соблюдением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ОВОС</a:t>
                      </a:r>
                      <a:endParaRPr lang="en-US" dirty="0" smtClean="0"/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64.9%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Имплементация</a:t>
                      </a:r>
                      <a:r>
                        <a:rPr lang="ru-RU" baseline="0" dirty="0" smtClean="0"/>
                        <a:t> Конвенции ООН по изменению климата и Киотского протокола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33.3%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Адаптация экологического законодательства</a:t>
                      </a:r>
                      <a:r>
                        <a:rPr lang="ru-RU" baseline="0" dirty="0" smtClean="0"/>
                        <a:t> к законодательству ЕС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Прогресс в планировании</a:t>
                      </a:r>
                      <a:r>
                        <a:rPr lang="ru-RU" baseline="0" dirty="0" smtClean="0"/>
                        <a:t> адаптации, а не в имплементации</a:t>
                      </a:r>
                      <a:endParaRPr lang="uk-UA" dirty="0" smtClean="0"/>
                    </a:p>
                    <a:p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ілка вгору 4"/>
          <p:cNvSpPr/>
          <p:nvPr/>
        </p:nvSpPr>
        <p:spPr>
          <a:xfrm>
            <a:off x="4712748" y="2636912"/>
            <a:ext cx="332509" cy="48920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00B050"/>
              </a:solidFill>
            </a:endParaRPr>
          </a:p>
        </p:txBody>
      </p:sp>
      <p:sp>
        <p:nvSpPr>
          <p:cNvPr id="6" name="Стрілка вниз 5"/>
          <p:cNvSpPr/>
          <p:nvPr/>
        </p:nvSpPr>
        <p:spPr>
          <a:xfrm>
            <a:off x="4713458" y="3789040"/>
            <a:ext cx="432048" cy="5760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FFFFFF"/>
              </a:solidFill>
            </a:endParaRPr>
          </a:p>
        </p:txBody>
      </p:sp>
      <p:sp>
        <p:nvSpPr>
          <p:cNvPr id="7" name="Стрілка вгору 6"/>
          <p:cNvSpPr/>
          <p:nvPr/>
        </p:nvSpPr>
        <p:spPr>
          <a:xfrm>
            <a:off x="4745220" y="4599330"/>
            <a:ext cx="400286" cy="629869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9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chemeClr val="bg2"/>
                </a:solidFill>
              </a:rPr>
              <a:t>Спасибо за внимание!</a:t>
            </a:r>
            <a:endParaRPr lang="uk-UA" sz="4800" dirty="0">
              <a:solidFill>
                <a:schemeClr val="bg2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51852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Наталия </a:t>
            </a:r>
            <a:r>
              <a:rPr lang="ru-RU" dirty="0" err="1" smtClean="0"/>
              <a:t>Андрусевич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Ресурсно-аналитический центр «Общество и окружающая среда»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nataliya.andrusevych@rac.org.ua</a:t>
            </a:r>
            <a:r>
              <a:rPr lang="en-US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11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7">
      <a:dk1>
        <a:srgbClr val="000000"/>
      </a:dk1>
      <a:lt1>
        <a:srgbClr val="FFFFFF"/>
      </a:lt1>
      <a:dk2>
        <a:srgbClr val="000000"/>
      </a:dk2>
      <a:lt2>
        <a:srgbClr val="CC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663300"/>
      </a:hlink>
      <a:folHlink>
        <a:srgbClr val="CC990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372</Words>
  <Application>Microsoft Office PowerPoint</Application>
  <PresentationFormat>Екран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Pixel</vt:lpstr>
      <vt:lpstr>Прогресс в реализации экологических приоритетов отношений между Украиной и ЕС </vt:lpstr>
      <vt:lpstr>Краткая информация об оценке</vt:lpstr>
      <vt:lpstr>Что мы оценивали? </vt:lpstr>
      <vt:lpstr>Как мы оценивали?</vt:lpstr>
      <vt:lpstr>Прогресс в % (1)</vt:lpstr>
      <vt:lpstr>Прогресс в % (2)</vt:lpstr>
      <vt:lpstr>Основные выводы</vt:lpstr>
      <vt:lpstr>Прогресс в краткосрочной перспективе</vt:lpstr>
      <vt:lpstr>Спасибо за внимание!</vt:lpstr>
    </vt:vector>
  </TitlesOfParts>
  <Company>RACSE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Прогресс в реализации экологических приоритетов отношений между Украиной и ЕС</dc:title>
  <dc:creator>Nataliya Andrusevych</dc:creator>
  <cp:lastModifiedBy>Nataliya Andrusevych</cp:lastModifiedBy>
  <cp:revision>5</cp:revision>
  <dcterms:created xsi:type="dcterms:W3CDTF">2013-07-08T07:07:44Z</dcterms:created>
  <dcterms:modified xsi:type="dcterms:W3CDTF">2013-07-08T07:52:00Z</dcterms:modified>
</cp:coreProperties>
</file>